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7" r:id="rId2"/>
    <p:sldId id="287" r:id="rId3"/>
    <p:sldId id="261" r:id="rId4"/>
    <p:sldId id="262" r:id="rId5"/>
    <p:sldId id="288" r:id="rId6"/>
    <p:sldId id="263" r:id="rId7"/>
    <p:sldId id="264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74" r:id="rId19"/>
    <p:sldId id="299" r:id="rId20"/>
    <p:sldId id="269" r:id="rId21"/>
  </p:sldIdLst>
  <p:sldSz cx="15122525" cy="7921625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Medium" panose="00000600000000000000" pitchFamily="2" charset="0"/>
      <p:regular r:id="rId31"/>
      <p:bold r:id="rId32"/>
      <p:italic r:id="rId33"/>
      <p:boldItalic r:id="rId34"/>
    </p:embeddedFont>
    <p:embeddedFont>
      <p:font typeface="Montserrat SemiBold" panose="000007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721">
          <p15:clr>
            <a:srgbClr val="000000"/>
          </p15:clr>
        </p15:guide>
        <p15:guide id="2" pos="4763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8" autoAdjust="0"/>
    <p:restoredTop sz="94660"/>
  </p:normalViewPr>
  <p:slideViewPr>
    <p:cSldViewPr snapToGrid="0">
      <p:cViewPr>
        <p:scale>
          <a:sx n="60" d="100"/>
          <a:sy n="60" d="100"/>
        </p:scale>
        <p:origin x="726" y="438"/>
      </p:cViewPr>
      <p:guideLst>
        <p:guide orient="horz" pos="2721"/>
        <p:guide pos="476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57163" y="685800"/>
            <a:ext cx="654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ed7eb645d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7ed7eb645d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403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8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83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187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982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ed7eb645d_0_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7ed7eb645d_0_1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Mostrar porcentajes de resultados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1447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ed7eb645d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7ed7eb645d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lang="es-MX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34975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8072d242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98072d242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660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ed7eb645d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7ed7eb645d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Colocar como fondo para que los elementos sobresalgan encima de la imagen.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ed7eb645d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7ed7eb645d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lang="es-MX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27021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ed7eb645d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7ed7eb645d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lang="es-MX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64650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ed7eb645d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7ed7eb645d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>
                <a:solidFill>
                  <a:schemeClr val="dk1"/>
                </a:solidFill>
              </a:rPr>
              <a:t>Bullet points</a:t>
            </a:r>
            <a:br>
              <a:rPr lang="es-MX" b="1">
                <a:solidFill>
                  <a:schemeClr val="dk1"/>
                </a:solidFill>
              </a:rPr>
            </a:br>
            <a:r>
              <a:rPr lang="es-MX" b="1">
                <a:solidFill>
                  <a:schemeClr val="dk1"/>
                </a:solidFill>
              </a:rPr>
              <a:t>colocar </a:t>
            </a:r>
            <a:r>
              <a:rPr lang="es-MX" b="1"/>
              <a:t>icono</a:t>
            </a:r>
            <a:r>
              <a:rPr lang="es-MX" b="1">
                <a:solidFill>
                  <a:schemeClr val="dk1"/>
                </a:solidFill>
              </a:rPr>
              <a:t> acorde al tema al lado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8072d2428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98072d2428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ed7eb645d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7ed7eb645d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lang="es-MX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08739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8072d242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98072d242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8072d2428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98072d2428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ed7eb645d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7ed7eb645d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lang="es-MX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9966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42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515509" y="1146737"/>
            <a:ext cx="14091599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5496" y="4364902"/>
            <a:ext cx="14091599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515496" y="1703569"/>
            <a:ext cx="14091599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15496" y="4854816"/>
            <a:ext cx="14091599" cy="20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ctr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15496" y="3312575"/>
            <a:ext cx="1409159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7991917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515496" y="855693"/>
            <a:ext cx="4644000" cy="1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515496" y="2140156"/>
            <a:ext cx="4644000" cy="4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10785" y="693287"/>
            <a:ext cx="10531200" cy="6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7561263" y="-193"/>
            <a:ext cx="7561200" cy="79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439089" y="1899242"/>
            <a:ext cx="6690000" cy="22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439089" y="4317082"/>
            <a:ext cx="6690000" cy="19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169041" y="1115165"/>
            <a:ext cx="6345600" cy="56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515496" y="6515608"/>
            <a:ext cx="99210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marR="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Char char="●"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A39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l="18" t="12445" r="9866" b="6948"/>
          <a:stretch/>
        </p:blipFill>
        <p:spPr>
          <a:xfrm>
            <a:off x="5728925" y="0"/>
            <a:ext cx="9393597" cy="792162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1131995" y="2882711"/>
            <a:ext cx="11401892" cy="1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MX" sz="66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Modelo de Predicción con Machine </a:t>
            </a:r>
            <a:r>
              <a:rPr lang="es-MX" sz="66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endParaRPr sz="66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109171" y="4680169"/>
            <a:ext cx="8844477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Demanda de servicio de bicicletas en Seúl </a:t>
            </a:r>
            <a:r>
              <a:rPr lang="es-MX" sz="32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Korea</a:t>
            </a:r>
            <a:endParaRPr sz="3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07160" y="4925971"/>
            <a:ext cx="182144" cy="2553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62039" y="6850732"/>
            <a:ext cx="1541818" cy="820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4"/>
          <p:cNvCxnSpPr>
            <a:cxnSpLocks/>
          </p:cNvCxnSpPr>
          <p:nvPr/>
        </p:nvCxnSpPr>
        <p:spPr>
          <a:xfrm>
            <a:off x="1298678" y="4648152"/>
            <a:ext cx="7433198" cy="0"/>
          </a:xfrm>
          <a:prstGeom prst="straightConnector1">
            <a:avLst/>
          </a:prstGeom>
          <a:noFill/>
          <a:ln w="28575" cap="flat" cmpd="sng">
            <a:solidFill>
              <a:srgbClr val="18222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Modelos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6944563" y="3478354"/>
            <a:ext cx="56562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Regresión lineal y polinomial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s-MX" sz="2600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s-MX" sz="2600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MODELOS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Least squares as springs, the Shiny app – Enchufa2">
            <a:extLst>
              <a:ext uri="{FF2B5EF4-FFF2-40B4-BE49-F238E27FC236}">
                <a16:creationId xmlns:a16="http://schemas.microsoft.com/office/drawing/2014/main" id="{F04895DF-BD8C-B311-B56A-5CEBCCBCC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07" y="1940364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72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Modelos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6944563" y="3478354"/>
            <a:ext cx="56562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Árboles de Decisión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s-MX" sz="2600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s-MX" sz="2600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MODELOS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6" name="Picture 6" descr="Decision Trees Tutorial – Algobeans">
            <a:extLst>
              <a:ext uri="{FF2B5EF4-FFF2-40B4-BE49-F238E27FC236}">
                <a16:creationId xmlns:a16="http://schemas.microsoft.com/office/drawing/2014/main" id="{17096E2B-F36F-1789-6EAD-F79EDF38A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3270"/>
            <a:ext cx="60579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340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Modelos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6944563" y="3478354"/>
            <a:ext cx="56562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Random</a:t>
            </a: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MX" sz="2600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forest</a:t>
            </a:r>
            <a:endParaRPr lang="es-MX" sz="2600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s-MX" sz="2600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s-MX" sz="2600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MODELOS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0" name="Picture 2" descr="Random Forest In Python. Random forest is one of the most… | by Cory Maklin  | Towards Data Science">
            <a:extLst>
              <a:ext uri="{FF2B5EF4-FFF2-40B4-BE49-F238E27FC236}">
                <a16:creationId xmlns:a16="http://schemas.microsoft.com/office/drawing/2014/main" id="{492C2907-64AF-0D5D-A861-F69AF3EE0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07" y="1938739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287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 rot="-5400000">
            <a:off x="12971194" y="5039757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Modelos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6944563" y="3478354"/>
            <a:ext cx="56562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Marco de refuerzo de Gradiente (</a:t>
            </a:r>
            <a:r>
              <a:rPr lang="es-MX" sz="2600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LightGBM</a:t>
            </a: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MX" sz="2600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Regressor</a:t>
            </a: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s-MX" sz="2600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MODELOS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4" name="Picture 2" descr="Random Forest Classification explained in detail and developed in R -  DataScienceCentral.com">
            <a:extLst>
              <a:ext uri="{FF2B5EF4-FFF2-40B4-BE49-F238E27FC236}">
                <a16:creationId xmlns:a16="http://schemas.microsoft.com/office/drawing/2014/main" id="{9677D709-F2FD-7AAE-32D0-7B6166D4E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00" y="1541362"/>
            <a:ext cx="5069476" cy="506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058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 rot="-5400000">
            <a:off x="12971194" y="5039757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Modelos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6944563" y="3478354"/>
            <a:ext cx="56562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Redes Neuronales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s-MX" sz="2600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MODELOS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8" name="Picture 2" descr="ML_ANN.ipynb - Colaboratory">
            <a:extLst>
              <a:ext uri="{FF2B5EF4-FFF2-40B4-BE49-F238E27FC236}">
                <a16:creationId xmlns:a16="http://schemas.microsoft.com/office/drawing/2014/main" id="{4F64EFC6-1025-84DC-C695-919152DD4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0"/>
          <a:stretch/>
        </p:blipFill>
        <p:spPr bwMode="auto">
          <a:xfrm>
            <a:off x="962995" y="2080093"/>
            <a:ext cx="4794912" cy="387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23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SCORE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7" name="Google Shape;297;p33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8" name="Google Shape;298;p33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9" name="Google Shape;299;p33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lvl="0" algn="ctr">
              <a:buSzPts val="2300"/>
            </a:pPr>
            <a:r>
              <a:rPr lang="es-MX" sz="2300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Modelos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385883" y="3710897"/>
            <a:ext cx="2327659" cy="174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s-MX" sz="5400" b="1" i="0" u="none" strike="noStrike" cap="none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-0.715</a:t>
            </a:r>
            <a:endParaRPr sz="5400" b="0" i="0" u="none" strike="noStrike" cap="none" dirty="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1" name="Google Shape;301;p33"/>
          <p:cNvCxnSpPr>
            <a:cxnSpLocks/>
          </p:cNvCxnSpPr>
          <p:nvPr/>
        </p:nvCxnSpPr>
        <p:spPr>
          <a:xfrm>
            <a:off x="2925627" y="3642990"/>
            <a:ext cx="0" cy="1809050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2" name="Google Shape;302;p33"/>
          <p:cNvCxnSpPr>
            <a:cxnSpLocks/>
          </p:cNvCxnSpPr>
          <p:nvPr/>
        </p:nvCxnSpPr>
        <p:spPr>
          <a:xfrm>
            <a:off x="5795897" y="3642990"/>
            <a:ext cx="0" cy="1809050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5" name="Google Shape;305;p33"/>
          <p:cNvSpPr txBox="1"/>
          <p:nvPr/>
        </p:nvSpPr>
        <p:spPr>
          <a:xfrm>
            <a:off x="502714" y="4738533"/>
            <a:ext cx="2208386" cy="60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Regresión lineal</a:t>
            </a:r>
            <a:endParaRPr sz="1800" b="0" i="0" u="none" strike="noStrike" cap="none" dirty="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1213787" y="1839686"/>
            <a:ext cx="11969951" cy="173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b="0" i="0" u="none" strike="noStrike" cap="none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continuación se muestran los diferentes scores de validación cruzada de cada método (R</a:t>
            </a:r>
            <a:r>
              <a:rPr lang="es-MX" sz="2600" b="0" i="0" u="none" strike="noStrike" cap="none" baseline="30000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</a:t>
            </a:r>
            <a:r>
              <a:rPr lang="es-MX" sz="2600" b="0" i="0" u="none" strike="noStrike" cap="none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)</a:t>
            </a:r>
            <a:endParaRPr sz="2600" b="0" i="0" u="none" strike="noStrike" cap="none" dirty="0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" name="Google Shape;305;p33">
            <a:extLst>
              <a:ext uri="{FF2B5EF4-FFF2-40B4-BE49-F238E27FC236}">
                <a16:creationId xmlns:a16="http://schemas.microsoft.com/office/drawing/2014/main" id="{16422BF7-C39F-ED34-FDD4-FC20EEE7F274}"/>
              </a:ext>
            </a:extLst>
          </p:cNvPr>
          <p:cNvSpPr txBox="1"/>
          <p:nvPr/>
        </p:nvSpPr>
        <p:spPr>
          <a:xfrm>
            <a:off x="3116662" y="4731696"/>
            <a:ext cx="2550691" cy="60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Árbol de decisión</a:t>
            </a:r>
            <a:endParaRPr sz="1800" b="0" i="0" u="none" strike="noStrike" cap="none" dirty="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300;p33">
            <a:extLst>
              <a:ext uri="{FF2B5EF4-FFF2-40B4-BE49-F238E27FC236}">
                <a16:creationId xmlns:a16="http://schemas.microsoft.com/office/drawing/2014/main" id="{4C6C037F-CAE4-6C06-18A4-CE7E9F3E4CEE}"/>
              </a:ext>
            </a:extLst>
          </p:cNvPr>
          <p:cNvSpPr txBox="1"/>
          <p:nvPr/>
        </p:nvSpPr>
        <p:spPr>
          <a:xfrm>
            <a:off x="3157508" y="3696383"/>
            <a:ext cx="2461031" cy="142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s-MX" sz="5400" b="1" i="0" u="none" strike="noStrike" cap="none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0.508</a:t>
            </a:r>
            <a:endParaRPr sz="5400" b="0" i="0" u="none" strike="noStrike" cap="none" dirty="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" name="Google Shape;302;p33">
            <a:extLst>
              <a:ext uri="{FF2B5EF4-FFF2-40B4-BE49-F238E27FC236}">
                <a16:creationId xmlns:a16="http://schemas.microsoft.com/office/drawing/2014/main" id="{4DCE37D8-CDD8-7924-5776-E78DD01A11E6}"/>
              </a:ext>
            </a:extLst>
          </p:cNvPr>
          <p:cNvCxnSpPr>
            <a:cxnSpLocks/>
          </p:cNvCxnSpPr>
          <p:nvPr/>
        </p:nvCxnSpPr>
        <p:spPr>
          <a:xfrm>
            <a:off x="8666167" y="3642990"/>
            <a:ext cx="0" cy="1809050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305;p33">
            <a:extLst>
              <a:ext uri="{FF2B5EF4-FFF2-40B4-BE49-F238E27FC236}">
                <a16:creationId xmlns:a16="http://schemas.microsoft.com/office/drawing/2014/main" id="{DDE0BA4B-84CD-D22F-C144-706E2D1DBB27}"/>
              </a:ext>
            </a:extLst>
          </p:cNvPr>
          <p:cNvSpPr txBox="1"/>
          <p:nvPr/>
        </p:nvSpPr>
        <p:spPr>
          <a:xfrm>
            <a:off x="6158188" y="4731696"/>
            <a:ext cx="2129074" cy="60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dirty="0" err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Random</a:t>
            </a:r>
            <a:r>
              <a:rPr lang="es-MX" sz="1800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Forest</a:t>
            </a:r>
            <a:endParaRPr sz="1800" b="0" i="0" u="none" strike="noStrike" cap="none" dirty="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300;p33">
            <a:extLst>
              <a:ext uri="{FF2B5EF4-FFF2-40B4-BE49-F238E27FC236}">
                <a16:creationId xmlns:a16="http://schemas.microsoft.com/office/drawing/2014/main" id="{C608AFBD-8AB1-1BCD-8394-C897D78E1BDF}"/>
              </a:ext>
            </a:extLst>
          </p:cNvPr>
          <p:cNvSpPr txBox="1"/>
          <p:nvPr/>
        </p:nvSpPr>
        <p:spPr>
          <a:xfrm>
            <a:off x="6108532" y="3696383"/>
            <a:ext cx="2258466" cy="112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s-MX" sz="5400" b="1" i="0" u="none" strike="noStrike" cap="none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0.524</a:t>
            </a:r>
            <a:endParaRPr sz="5400" b="0" i="0" u="none" strike="noStrike" cap="none" dirty="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" name="Google Shape;302;p33">
            <a:extLst>
              <a:ext uri="{FF2B5EF4-FFF2-40B4-BE49-F238E27FC236}">
                <a16:creationId xmlns:a16="http://schemas.microsoft.com/office/drawing/2014/main" id="{FE3AC407-1727-A669-7D16-A98583E66A0C}"/>
              </a:ext>
            </a:extLst>
          </p:cNvPr>
          <p:cNvCxnSpPr>
            <a:cxnSpLocks/>
          </p:cNvCxnSpPr>
          <p:nvPr/>
        </p:nvCxnSpPr>
        <p:spPr>
          <a:xfrm>
            <a:off x="11536438" y="3642990"/>
            <a:ext cx="0" cy="1809050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305;p33">
            <a:extLst>
              <a:ext uri="{FF2B5EF4-FFF2-40B4-BE49-F238E27FC236}">
                <a16:creationId xmlns:a16="http://schemas.microsoft.com/office/drawing/2014/main" id="{8744F4DE-A53A-6306-03C7-7DAF7D81578E}"/>
              </a:ext>
            </a:extLst>
          </p:cNvPr>
          <p:cNvSpPr txBox="1"/>
          <p:nvPr/>
        </p:nvSpPr>
        <p:spPr>
          <a:xfrm>
            <a:off x="8902094" y="4738533"/>
            <a:ext cx="2550691" cy="60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Light </a:t>
            </a:r>
            <a:r>
              <a:rPr lang="es-MX" sz="1800" dirty="0" err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GBMr</a:t>
            </a:r>
            <a:endParaRPr sz="1800" b="0" i="0" u="none" strike="noStrike" cap="none" dirty="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300;p33">
            <a:extLst>
              <a:ext uri="{FF2B5EF4-FFF2-40B4-BE49-F238E27FC236}">
                <a16:creationId xmlns:a16="http://schemas.microsoft.com/office/drawing/2014/main" id="{71CE026A-310A-5595-226D-11A68AEC5B7B}"/>
              </a:ext>
            </a:extLst>
          </p:cNvPr>
          <p:cNvSpPr txBox="1"/>
          <p:nvPr/>
        </p:nvSpPr>
        <p:spPr>
          <a:xfrm>
            <a:off x="8972246" y="3696383"/>
            <a:ext cx="2376326" cy="11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s-MX" sz="5400" b="1" i="0" u="none" strike="noStrike" cap="none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0.658</a:t>
            </a:r>
            <a:endParaRPr sz="5400" b="0" i="0" u="none" strike="noStrike" cap="none" dirty="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305;p33">
            <a:extLst>
              <a:ext uri="{FF2B5EF4-FFF2-40B4-BE49-F238E27FC236}">
                <a16:creationId xmlns:a16="http://schemas.microsoft.com/office/drawing/2014/main" id="{407394EF-1975-EB52-CD90-1C633A0FC7C6}"/>
              </a:ext>
            </a:extLst>
          </p:cNvPr>
          <p:cNvSpPr txBox="1"/>
          <p:nvPr/>
        </p:nvSpPr>
        <p:spPr>
          <a:xfrm>
            <a:off x="11703745" y="4738533"/>
            <a:ext cx="2550691" cy="60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Neural Network</a:t>
            </a:r>
            <a:endParaRPr sz="1800" b="0" i="0" u="none" strike="noStrike" cap="none" dirty="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300;p33">
            <a:extLst>
              <a:ext uri="{FF2B5EF4-FFF2-40B4-BE49-F238E27FC236}">
                <a16:creationId xmlns:a16="http://schemas.microsoft.com/office/drawing/2014/main" id="{E27E7FE5-6191-EF52-0EF1-A12939E1D02D}"/>
              </a:ext>
            </a:extLst>
          </p:cNvPr>
          <p:cNvSpPr txBox="1"/>
          <p:nvPr/>
        </p:nvSpPr>
        <p:spPr>
          <a:xfrm>
            <a:off x="11825181" y="3696383"/>
            <a:ext cx="2376326" cy="11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s-MX" sz="5400" b="1" i="0" u="none" strike="noStrike" cap="none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0.831</a:t>
            </a:r>
          </a:p>
        </p:txBody>
      </p:sp>
      <p:pic>
        <p:nvPicPr>
          <p:cNvPr id="15366" name="Picture 6" descr="Junio^^ | Wiki | ♥Amigos &amp; Novios♥ Amino">
            <a:extLst>
              <a:ext uri="{FF2B5EF4-FFF2-40B4-BE49-F238E27FC236}">
                <a16:creationId xmlns:a16="http://schemas.microsoft.com/office/drawing/2014/main" id="{1C5B4C68-10EE-14FD-7952-566180C0F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9" y="3237371"/>
            <a:ext cx="29527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Junio^^ | Wiki | ♥Amigos &amp; Novios♥ Amino">
            <a:extLst>
              <a:ext uri="{FF2B5EF4-FFF2-40B4-BE49-F238E27FC236}">
                <a16:creationId xmlns:a16="http://schemas.microsoft.com/office/drawing/2014/main" id="{ABF3C12F-B522-8B05-A0E1-2BB2560A0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399" y="3237371"/>
            <a:ext cx="29527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Junio^^ | Wiki | ♥Amigos &amp; Novios♥ Amino">
            <a:extLst>
              <a:ext uri="{FF2B5EF4-FFF2-40B4-BE49-F238E27FC236}">
                <a16:creationId xmlns:a16="http://schemas.microsoft.com/office/drawing/2014/main" id="{7B4818B3-E25F-D81C-D7FD-C6AF2276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465" y="3237371"/>
            <a:ext cx="29527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Junio^^ | Wiki | ♥Amigos &amp; Novios♥ Amino">
            <a:extLst>
              <a:ext uri="{FF2B5EF4-FFF2-40B4-BE49-F238E27FC236}">
                <a16:creationId xmlns:a16="http://schemas.microsoft.com/office/drawing/2014/main" id="{1557F57C-EF4B-2408-376F-C64FEF24F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604" y="3237371"/>
            <a:ext cx="29527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Junio^^ | Wiki | ♥Amigos &amp; Novios♥ Amino">
            <a:extLst>
              <a:ext uri="{FF2B5EF4-FFF2-40B4-BE49-F238E27FC236}">
                <a16:creationId xmlns:a16="http://schemas.microsoft.com/office/drawing/2014/main" id="{2272DF3B-CF55-7F36-C0B2-C826BC37F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715" y="3281758"/>
            <a:ext cx="29527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Boy Kid GIF - Boy Kid Computer - Descubre &amp; Comparte GIFs">
            <a:extLst>
              <a:ext uri="{FF2B5EF4-FFF2-40B4-BE49-F238E27FC236}">
                <a16:creationId xmlns:a16="http://schemas.microsoft.com/office/drawing/2014/main" id="{0D3EC760-E674-5E50-BEB9-A6976DFA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3868" y="5340354"/>
            <a:ext cx="2298951" cy="172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958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8" dur="500"/>
                                            <p:tgtEl>
                                              <p:spTgt spid="153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6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600" fill="hold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600" fill="hold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42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7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7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7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0" presetClass="exit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42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8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7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xit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42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8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8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8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 p14:presetBounceEnd="40000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800" fill="hold"/>
                                            <p:tgtEl>
                                              <p:spTgt spid="153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800" fill="hold"/>
                                            <p:tgtEl>
                                              <p:spTgt spid="153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0" grpId="0"/>
          <p:bldP spid="19" grpId="0"/>
          <p:bldP spid="22" grpId="0"/>
          <p:bldP spid="25" grpId="0"/>
          <p:bldP spid="2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8" dur="500"/>
                                            <p:tgtEl>
                                              <p:spTgt spid="153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6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600" fill="hold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600" fill="hold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42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7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7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7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0" presetClass="exit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42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8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7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xit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42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8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8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8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800" fill="hold"/>
                                            <p:tgtEl>
                                              <p:spTgt spid="153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800" fill="hold"/>
                                            <p:tgtEl>
                                              <p:spTgt spid="153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0" grpId="0"/>
          <p:bldP spid="19" grpId="0"/>
          <p:bldP spid="22" grpId="0"/>
          <p:bldP spid="25" grpId="0"/>
          <p:bldP spid="27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2;p24">
            <a:extLst>
              <a:ext uri="{FF2B5EF4-FFF2-40B4-BE49-F238E27FC236}">
                <a16:creationId xmlns:a16="http://schemas.microsoft.com/office/drawing/2014/main" id="{50D50806-CAEC-7037-CA6E-F859AD67DF89}"/>
              </a:ext>
            </a:extLst>
          </p:cNvPr>
          <p:cNvSpPr/>
          <p:nvPr/>
        </p:nvSpPr>
        <p:spPr>
          <a:xfrm>
            <a:off x="0" y="0"/>
            <a:ext cx="10106532" cy="18669000"/>
          </a:xfrm>
          <a:prstGeom prst="rect">
            <a:avLst/>
          </a:prstGeom>
          <a:solidFill>
            <a:srgbClr val="FF6A39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10106532" y="0"/>
            <a:ext cx="18057724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MX" sz="6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PREDICCIÓN</a:t>
            </a:r>
            <a:endParaRPr sz="6800" b="1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607160" y="4411099"/>
            <a:ext cx="182144" cy="255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7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6" name="Google Shape;226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01977" y="2886617"/>
            <a:ext cx="3017469" cy="302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7"/>
          <p:cNvCxnSpPr/>
          <p:nvPr/>
        </p:nvCxnSpPr>
        <p:spPr>
          <a:xfrm>
            <a:off x="14475844" y="-11"/>
            <a:ext cx="0" cy="254916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Picture 2" descr="Bike Bicycle Sticker - Bike Bicycle Ride Stickers">
            <a:extLst>
              <a:ext uri="{FF2B5EF4-FFF2-40B4-BE49-F238E27FC236}">
                <a16:creationId xmlns:a16="http://schemas.microsoft.com/office/drawing/2014/main" id="{4D47B3EB-E154-E59C-DC4A-F3485F6D3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35094" y="1919436"/>
            <a:ext cx="46672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magedu-bicycle-bell">
            <a:hlinkClick r:id="" action="ppaction://media"/>
            <a:extLst>
              <a:ext uri="{FF2B5EF4-FFF2-40B4-BE49-F238E27FC236}">
                <a16:creationId xmlns:a16="http://schemas.microsoft.com/office/drawing/2014/main" id="{AF9E2435-FB97-51B4-517E-E2A3BF863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679825" y="98837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68000" decel="3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8505E-6 -3.36673E-6 L 1.32679 -3.36673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3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900000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9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222" grpId="0" animBg="1"/>
      <p:bldP spid="2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79;p32">
            <a:extLst>
              <a:ext uri="{FF2B5EF4-FFF2-40B4-BE49-F238E27FC236}">
                <a16:creationId xmlns:a16="http://schemas.microsoft.com/office/drawing/2014/main" id="{EE73A236-4714-490A-6FB1-A889031AD8F7}"/>
              </a:ext>
            </a:extLst>
          </p:cNvPr>
          <p:cNvSpPr/>
          <p:nvPr/>
        </p:nvSpPr>
        <p:spPr>
          <a:xfrm>
            <a:off x="0" y="0"/>
            <a:ext cx="6012900" cy="7938300"/>
          </a:xfrm>
          <a:prstGeom prst="rect">
            <a:avLst/>
          </a:prstGeom>
          <a:solidFill>
            <a:srgbClr val="182227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lang="es-MX" sz="2300" b="0" i="0" u="none" strike="noStrike" cap="none">
              <a:solidFill>
                <a:srgbClr val="E3C87F"/>
              </a:solidFill>
              <a:highlight>
                <a:srgbClr val="FF5D6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83;p32">
            <a:extLst>
              <a:ext uri="{FF2B5EF4-FFF2-40B4-BE49-F238E27FC236}">
                <a16:creationId xmlns:a16="http://schemas.microsoft.com/office/drawing/2014/main" id="{D3ADE756-FCFB-2F27-AD5B-BA416E86CB3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9184" y="6800813"/>
            <a:ext cx="216535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81;p32">
            <a:extLst>
              <a:ext uri="{FF2B5EF4-FFF2-40B4-BE49-F238E27FC236}">
                <a16:creationId xmlns:a16="http://schemas.microsoft.com/office/drawing/2014/main" id="{978388E4-3326-ABE5-9AA1-4A0D049C7DE2}"/>
              </a:ext>
            </a:extLst>
          </p:cNvPr>
          <p:cNvSpPr txBox="1"/>
          <p:nvPr/>
        </p:nvSpPr>
        <p:spPr>
          <a:xfrm>
            <a:off x="342217" y="296204"/>
            <a:ext cx="53286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Comparación</a:t>
            </a:r>
            <a:endParaRPr sz="4000" b="1" i="0" u="none" strike="noStrike" cap="none" dirty="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" name="Google Shape;282;p32">
            <a:extLst>
              <a:ext uri="{FF2B5EF4-FFF2-40B4-BE49-F238E27FC236}">
                <a16:creationId xmlns:a16="http://schemas.microsoft.com/office/drawing/2014/main" id="{3420AE45-981A-609F-DFBE-5E83D6742BC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9" r="59"/>
          <a:stretch/>
        </p:blipFill>
        <p:spPr>
          <a:xfrm>
            <a:off x="12560969" y="6307537"/>
            <a:ext cx="1854596" cy="98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90;p32">
            <a:extLst>
              <a:ext uri="{FF2B5EF4-FFF2-40B4-BE49-F238E27FC236}">
                <a16:creationId xmlns:a16="http://schemas.microsoft.com/office/drawing/2014/main" id="{315E068C-7638-9544-0BD1-E3AF22483C4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00737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0;p32">
            <a:extLst>
              <a:ext uri="{FF2B5EF4-FFF2-40B4-BE49-F238E27FC236}">
                <a16:creationId xmlns:a16="http://schemas.microsoft.com/office/drawing/2014/main" id="{23881950-A2E9-8C3E-BD57-9E82A4CEE348}"/>
              </a:ext>
            </a:extLst>
          </p:cNvPr>
          <p:cNvSpPr txBox="1"/>
          <p:nvPr/>
        </p:nvSpPr>
        <p:spPr>
          <a:xfrm>
            <a:off x="298061" y="1802504"/>
            <a:ext cx="4906663" cy="499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modelo  de predicción comparándolo con el real es bastante competente</a:t>
            </a:r>
            <a:endParaRPr lang="es-MX" sz="2600" b="0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Tx/>
              <a:buChar char="-"/>
            </a:pPr>
            <a:endParaRPr sz="26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79B19D5-C967-AEEB-23B8-BD68AC1AE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947" y="1202376"/>
            <a:ext cx="6129799" cy="600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52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6" name="Picture 10" descr="Seoul Bike — Tunnel Time">
            <a:extLst>
              <a:ext uri="{FF2B5EF4-FFF2-40B4-BE49-F238E27FC236}">
                <a16:creationId xmlns:a16="http://schemas.microsoft.com/office/drawing/2014/main" id="{43780023-0302-061F-D175-D41CE078E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" y="-379745"/>
            <a:ext cx="15119425" cy="849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9CF7BF7-9D75-BD56-D09A-5ABBDB8F27CF}"/>
              </a:ext>
            </a:extLst>
          </p:cNvPr>
          <p:cNvSpPr/>
          <p:nvPr/>
        </p:nvSpPr>
        <p:spPr>
          <a:xfrm>
            <a:off x="0" y="-379745"/>
            <a:ext cx="15122525" cy="8496163"/>
          </a:xfrm>
          <a:prstGeom prst="rect">
            <a:avLst/>
          </a:prstGeom>
          <a:solidFill>
            <a:srgbClr val="00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68E0758-5E0F-F49E-499E-B448B4943868}"/>
              </a:ext>
            </a:extLst>
          </p:cNvPr>
          <p:cNvSpPr/>
          <p:nvPr/>
        </p:nvSpPr>
        <p:spPr>
          <a:xfrm>
            <a:off x="0" y="-379745"/>
            <a:ext cx="15122525" cy="8496163"/>
          </a:xfrm>
          <a:prstGeom prst="rect">
            <a:avLst/>
          </a:prstGeom>
          <a:solidFill>
            <a:srgbClr val="00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69" name="Google Shape;26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130" y="536223"/>
            <a:ext cx="3918059" cy="974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29882" y="6665495"/>
            <a:ext cx="2982980" cy="66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4" name="Picture 8" descr="Math Lady GIF - Math Lady Old - Descubre &amp; Comparte GIFs">
            <a:extLst>
              <a:ext uri="{FF2B5EF4-FFF2-40B4-BE49-F238E27FC236}">
                <a16:creationId xmlns:a16="http://schemas.microsoft.com/office/drawing/2014/main" id="{9167536F-6C50-D6F5-4778-EBB9B0E63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417" y="4412837"/>
            <a:ext cx="2300491" cy="146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8" name="Google Shape;268;p31"/>
          <p:cNvSpPr txBox="1"/>
          <p:nvPr/>
        </p:nvSpPr>
        <p:spPr>
          <a:xfrm>
            <a:off x="301015" y="3186148"/>
            <a:ext cx="141033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lang="es-MX" sz="78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Modelo de predicción</a:t>
            </a:r>
            <a:endParaRPr sz="78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7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400"/>
                                            <p:tgtEl>
                                              <p:spTgt spid="1946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400" fill="hold"/>
                                            <p:tgtEl>
                                              <p:spTgt spid="194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400" fill="hold"/>
                                            <p:tgtEl>
                                              <p:spTgt spid="194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1" grpId="0" animBg="1"/>
          <p:bldP spid="26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7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400"/>
                                            <p:tgtEl>
                                              <p:spTgt spid="1946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400" fill="hold"/>
                                            <p:tgtEl>
                                              <p:spTgt spid="194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400" fill="hold"/>
                                            <p:tgtEl>
                                              <p:spTgt spid="194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1" grpId="0" animBg="1"/>
          <p:bldP spid="268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2;p24">
            <a:extLst>
              <a:ext uri="{FF2B5EF4-FFF2-40B4-BE49-F238E27FC236}">
                <a16:creationId xmlns:a16="http://schemas.microsoft.com/office/drawing/2014/main" id="{50D50806-CAEC-7037-CA6E-F859AD67DF89}"/>
              </a:ext>
            </a:extLst>
          </p:cNvPr>
          <p:cNvSpPr/>
          <p:nvPr/>
        </p:nvSpPr>
        <p:spPr>
          <a:xfrm>
            <a:off x="0" y="0"/>
            <a:ext cx="10106532" cy="18669000"/>
          </a:xfrm>
          <a:prstGeom prst="rect">
            <a:avLst/>
          </a:prstGeom>
          <a:solidFill>
            <a:srgbClr val="FF6A39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10106532" y="0"/>
            <a:ext cx="18057724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MX" sz="6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INSIGHTS</a:t>
            </a:r>
            <a:endParaRPr sz="6800" b="1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607160" y="4411099"/>
            <a:ext cx="182144" cy="255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7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6" name="Google Shape;226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01977" y="2886617"/>
            <a:ext cx="3017469" cy="302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7"/>
          <p:cNvCxnSpPr/>
          <p:nvPr/>
        </p:nvCxnSpPr>
        <p:spPr>
          <a:xfrm>
            <a:off x="14475844" y="-11"/>
            <a:ext cx="0" cy="254916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Picture 2" descr="Bike Bicycle Sticker - Bike Bicycle Ride Stickers">
            <a:extLst>
              <a:ext uri="{FF2B5EF4-FFF2-40B4-BE49-F238E27FC236}">
                <a16:creationId xmlns:a16="http://schemas.microsoft.com/office/drawing/2014/main" id="{4D47B3EB-E154-E59C-DC4A-F3485F6D3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35094" y="1919436"/>
            <a:ext cx="46672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magedu-bicycle-bell">
            <a:hlinkClick r:id="" action="ppaction://media"/>
            <a:extLst>
              <a:ext uri="{FF2B5EF4-FFF2-40B4-BE49-F238E27FC236}">
                <a16:creationId xmlns:a16="http://schemas.microsoft.com/office/drawing/2014/main" id="{AF9E2435-FB97-51B4-517E-E2A3BF863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679825" y="98837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1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68000" decel="3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8505E-6 -3.36673E-6 L 1.32679 -3.36673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3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900000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9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222" grpId="0" animBg="1"/>
      <p:bldP spid="2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2;p24">
            <a:extLst>
              <a:ext uri="{FF2B5EF4-FFF2-40B4-BE49-F238E27FC236}">
                <a16:creationId xmlns:a16="http://schemas.microsoft.com/office/drawing/2014/main" id="{50D50806-CAEC-7037-CA6E-F859AD67DF89}"/>
              </a:ext>
            </a:extLst>
          </p:cNvPr>
          <p:cNvSpPr/>
          <p:nvPr/>
        </p:nvSpPr>
        <p:spPr>
          <a:xfrm>
            <a:off x="0" y="0"/>
            <a:ext cx="10106532" cy="18669000"/>
          </a:xfrm>
          <a:prstGeom prst="rect">
            <a:avLst/>
          </a:prstGeom>
          <a:solidFill>
            <a:srgbClr val="FF6A39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10106532" y="0"/>
            <a:ext cx="18057724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MX" sz="68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BRIEF</a:t>
            </a:r>
            <a:endParaRPr sz="6800" b="1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607160" y="4411099"/>
            <a:ext cx="182144" cy="255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7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6" name="Google Shape;226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01977" y="2886617"/>
            <a:ext cx="3017469" cy="302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7"/>
          <p:cNvCxnSpPr/>
          <p:nvPr/>
        </p:nvCxnSpPr>
        <p:spPr>
          <a:xfrm>
            <a:off x="14475844" y="-11"/>
            <a:ext cx="0" cy="254916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Picture 2" descr="Bike Bicycle Sticker - Bike Bicycle Ride Stickers">
            <a:extLst>
              <a:ext uri="{FF2B5EF4-FFF2-40B4-BE49-F238E27FC236}">
                <a16:creationId xmlns:a16="http://schemas.microsoft.com/office/drawing/2014/main" id="{4D47B3EB-E154-E59C-DC4A-F3485F6D3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35094" y="1919436"/>
            <a:ext cx="46672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magedu-bicycle-bell">
            <a:hlinkClick r:id="" action="ppaction://media"/>
            <a:extLst>
              <a:ext uri="{FF2B5EF4-FFF2-40B4-BE49-F238E27FC236}">
                <a16:creationId xmlns:a16="http://schemas.microsoft.com/office/drawing/2014/main" id="{AF9E2435-FB97-51B4-517E-E2A3BF863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679825" y="98837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1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68000" decel="3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8505E-6 -3.36673E-6 L 1.32679 -3.36673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3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900000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9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222" grpId="0" animBg="1"/>
      <p:bldP spid="2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/>
        </p:nvSpPr>
        <p:spPr>
          <a:xfrm>
            <a:off x="4838331" y="1762448"/>
            <a:ext cx="9218399" cy="48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7366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Montserrat Medium"/>
              <a:buChar char="●"/>
            </a:pPr>
            <a:r>
              <a:rPr lang="es-MX" sz="2600" dirty="0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 sumamente importante la recopilación de datos para cualquier empresa que desee desarrollar una ventaja competitiva</a:t>
            </a:r>
          </a:p>
          <a:p>
            <a:pPr marL="7366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Montserrat Medium"/>
              <a:buChar char="●"/>
            </a:pPr>
            <a:r>
              <a:rPr lang="es-MX" sz="2600" b="0" i="0" u="none" strike="noStrike" cap="none" dirty="0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Las aplicaciones </a:t>
            </a:r>
            <a:r>
              <a:rPr lang="es-MX" sz="2600" dirty="0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la ciencia de datos son inmensas y urge que  muchas empresas medianas y grandes diseñen a los </a:t>
            </a:r>
            <a:r>
              <a:rPr lang="es-MX" sz="2600" dirty="0" err="1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datasets</a:t>
            </a:r>
            <a:r>
              <a:rPr lang="es-MX" sz="2600" dirty="0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 sus ERP con las características necesarias para responder preguntas estratégicas</a:t>
            </a:r>
          </a:p>
          <a:p>
            <a:pPr marL="7366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Montserrat Medium"/>
              <a:buChar char="●"/>
            </a:pPr>
            <a:r>
              <a:rPr lang="es-MX" sz="2600" dirty="0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 actual </a:t>
            </a:r>
            <a:r>
              <a:rPr lang="es-MX" sz="2600" dirty="0" err="1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dataset</a:t>
            </a:r>
            <a:r>
              <a:rPr lang="es-MX" sz="2600" dirty="0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proviene de un registro anual del 2017, quizá pueda ser más valioso actualizar la data para actualizar el modelo</a:t>
            </a:r>
          </a:p>
          <a:p>
            <a:pPr marL="7366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Montserrat Medium"/>
              <a:buChar char="●"/>
            </a:pPr>
            <a:endParaRPr sz="2600" b="0" i="0" u="none" strike="noStrike" cap="none" dirty="0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1" name="Google Shape;211;p26"/>
          <p:cNvSpPr/>
          <p:nvPr/>
        </p:nvSpPr>
        <p:spPr>
          <a:xfrm>
            <a:off x="0" y="7716827"/>
            <a:ext cx="15122400" cy="205200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 err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Insights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4" name="Google Shape;214;p26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5" name="Google Shape;215;p26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6" name="Google Shape;21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417" y="2574991"/>
            <a:ext cx="3402760" cy="3402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Seoul Bike — Tunnel Time">
            <a:extLst>
              <a:ext uri="{FF2B5EF4-FFF2-40B4-BE49-F238E27FC236}">
                <a16:creationId xmlns:a16="http://schemas.microsoft.com/office/drawing/2014/main" id="{D38C48E0-020A-3367-F55E-BB46A6456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6000"/>
                    </a14:imgEffect>
                    <a14:imgEffect>
                      <a14:brightnessContrast bright="36000" contras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95" b="12209"/>
          <a:stretch/>
        </p:blipFill>
        <p:spPr bwMode="auto">
          <a:xfrm>
            <a:off x="-1" y="1248188"/>
            <a:ext cx="6615603" cy="667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Google Shape;115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7" name="Google Shape;11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BRIEF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6944563" y="2433325"/>
            <a:ext cx="56562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La presente </a:t>
            </a:r>
            <a:r>
              <a:rPr lang="es-MX" sz="2600" i="1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 recopila las condiciones climatológicas (</a:t>
            </a:r>
            <a:r>
              <a:rPr lang="es-MX" sz="2600" i="1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Temperature</a:t>
            </a: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-MX" sz="2600" i="1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Humidity</a:t>
            </a: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-MX" sz="2600" i="1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Windspeed</a:t>
            </a: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-MX" sz="2600" i="1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Visibility</a:t>
            </a: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-MX" sz="2600" i="1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Dewpoint</a:t>
            </a: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-MX" sz="2600" i="1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Solar </a:t>
            </a:r>
            <a:r>
              <a:rPr lang="es-MX" sz="2600" i="1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radiation</a:t>
            </a: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-MX" sz="2600" i="1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Snowfall</a:t>
            </a:r>
            <a:r>
              <a:rPr lang="es-MX" sz="2600" i="1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-MX" sz="2600" i="1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Rainfall</a:t>
            </a: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) de la ciudad de Seúl, </a:t>
            </a:r>
            <a:r>
              <a:rPr lang="es-MX" sz="2600" dirty="0" err="1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Korea</a:t>
            </a: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, y el uso de las bicicletas públicas rentadas en diferentes puntos de la ciudad</a:t>
            </a:r>
          </a:p>
        </p:txBody>
      </p:sp>
      <p:sp>
        <p:nvSpPr>
          <p:cNvPr id="120" name="Google Shape;120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oul Bike — Tunnel Time">
            <a:extLst>
              <a:ext uri="{FF2B5EF4-FFF2-40B4-BE49-F238E27FC236}">
                <a16:creationId xmlns:a16="http://schemas.microsoft.com/office/drawing/2014/main" id="{6063780F-34A8-6CE4-9E8B-E82202D0D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6000"/>
                    </a14:imgEffect>
                    <a14:imgEffect>
                      <a14:brightnessContrast bright="36000" contras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95" b="12209"/>
          <a:stretch/>
        </p:blipFill>
        <p:spPr bwMode="auto">
          <a:xfrm>
            <a:off x="-1" y="1248188"/>
            <a:ext cx="6615603" cy="667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Google Shape;128;p19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19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0" name="Google Shape;130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BRIEF</a:t>
            </a:r>
            <a:endParaRPr lang="es-MX"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6944563" y="2433325"/>
            <a:ext cx="56562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Objetivo:</a:t>
            </a:r>
            <a:endParaRPr sz="2600" b="1" i="0" u="none" strike="noStrike" cap="none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b="0" i="0" u="none" strike="noStrike" cap="none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2600" b="0" i="0" u="none" strike="noStrike" cap="none" dirty="0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63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3C"/>
              </a:buClr>
              <a:buSzPts val="2600"/>
            </a:pP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Crear un modelo predictivo de la demanda del servicio </a:t>
            </a:r>
            <a:endParaRPr sz="2600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The Simpsons Predictions: How Do They Keep Getting It Right?">
            <a:extLst>
              <a:ext uri="{FF2B5EF4-FFF2-40B4-BE49-F238E27FC236}">
                <a16:creationId xmlns:a16="http://schemas.microsoft.com/office/drawing/2014/main" id="{D81CF112-C322-FE0A-0524-B5F7C88A9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08" y="4899685"/>
            <a:ext cx="3477347" cy="194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eoul's Public Bicycle Service Grows Popular | Be Korea-savvy">
            <a:extLst>
              <a:ext uri="{FF2B5EF4-FFF2-40B4-BE49-F238E27FC236}">
                <a16:creationId xmlns:a16="http://schemas.microsoft.com/office/drawing/2014/main" id="{263255AB-83B1-A84B-5671-4AAE20EEDE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5" t="-1" r="28563" b="1629"/>
          <a:stretch/>
        </p:blipFill>
        <p:spPr bwMode="auto">
          <a:xfrm>
            <a:off x="11904855" y="4899685"/>
            <a:ext cx="1138877" cy="19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2;p24">
            <a:extLst>
              <a:ext uri="{FF2B5EF4-FFF2-40B4-BE49-F238E27FC236}">
                <a16:creationId xmlns:a16="http://schemas.microsoft.com/office/drawing/2014/main" id="{50D50806-CAEC-7037-CA6E-F859AD67DF89}"/>
              </a:ext>
            </a:extLst>
          </p:cNvPr>
          <p:cNvSpPr/>
          <p:nvPr/>
        </p:nvSpPr>
        <p:spPr>
          <a:xfrm>
            <a:off x="0" y="0"/>
            <a:ext cx="10106532" cy="18669000"/>
          </a:xfrm>
          <a:prstGeom prst="rect">
            <a:avLst/>
          </a:prstGeom>
          <a:solidFill>
            <a:srgbClr val="FF6A39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10106532" y="0"/>
            <a:ext cx="18057724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MX" sz="68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ANÁLISIS</a:t>
            </a:r>
            <a:endParaRPr sz="6800" b="1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607160" y="4411099"/>
            <a:ext cx="182144" cy="255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7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6" name="Google Shape;226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01977" y="2886617"/>
            <a:ext cx="3017469" cy="302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7"/>
          <p:cNvCxnSpPr/>
          <p:nvPr/>
        </p:nvCxnSpPr>
        <p:spPr>
          <a:xfrm>
            <a:off x="14475844" y="-11"/>
            <a:ext cx="0" cy="254916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Picture 2" descr="Bike Bicycle Sticker - Bike Bicycle Ride Stickers">
            <a:extLst>
              <a:ext uri="{FF2B5EF4-FFF2-40B4-BE49-F238E27FC236}">
                <a16:creationId xmlns:a16="http://schemas.microsoft.com/office/drawing/2014/main" id="{4D47B3EB-E154-E59C-DC4A-F3485F6D3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35094" y="1919436"/>
            <a:ext cx="46672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magedu-bicycle-bell">
            <a:hlinkClick r:id="" action="ppaction://media"/>
            <a:extLst>
              <a:ext uri="{FF2B5EF4-FFF2-40B4-BE49-F238E27FC236}">
                <a16:creationId xmlns:a16="http://schemas.microsoft.com/office/drawing/2014/main" id="{AF9E2435-FB97-51B4-517E-E2A3BF863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679825" y="98837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2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68000" decel="3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8505E-6 -3.36673E-6 L 1.32679 -3.36673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3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900000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9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222" grpId="0" animBg="1"/>
      <p:bldP spid="2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79;p32">
            <a:extLst>
              <a:ext uri="{FF2B5EF4-FFF2-40B4-BE49-F238E27FC236}">
                <a16:creationId xmlns:a16="http://schemas.microsoft.com/office/drawing/2014/main" id="{EE73A236-4714-490A-6FB1-A889031AD8F7}"/>
              </a:ext>
            </a:extLst>
          </p:cNvPr>
          <p:cNvSpPr/>
          <p:nvPr/>
        </p:nvSpPr>
        <p:spPr>
          <a:xfrm>
            <a:off x="0" y="0"/>
            <a:ext cx="6012900" cy="7938300"/>
          </a:xfrm>
          <a:prstGeom prst="rect">
            <a:avLst/>
          </a:prstGeom>
          <a:solidFill>
            <a:srgbClr val="182227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lang="es-MX" sz="2300" b="0" i="0" u="none" strike="noStrike" cap="none">
              <a:solidFill>
                <a:srgbClr val="E3C87F"/>
              </a:solidFill>
              <a:highlight>
                <a:srgbClr val="FF5D6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83;p32">
            <a:extLst>
              <a:ext uri="{FF2B5EF4-FFF2-40B4-BE49-F238E27FC236}">
                <a16:creationId xmlns:a16="http://schemas.microsoft.com/office/drawing/2014/main" id="{D3ADE756-FCFB-2F27-AD5B-BA416E86CB3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9184" y="6800813"/>
            <a:ext cx="216535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93B0EB2-780F-5088-888F-B197A7DB4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812" y="1367904"/>
            <a:ext cx="7725360" cy="60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ArtStation - Exclamation mark [GIF]">
            <a:extLst>
              <a:ext uri="{FF2B5EF4-FFF2-40B4-BE49-F238E27FC236}">
                <a16:creationId xmlns:a16="http://schemas.microsoft.com/office/drawing/2014/main" id="{0206EC1E-A2E4-6C14-8EC8-428F7C13F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394" y="6391961"/>
            <a:ext cx="519339" cy="55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ArtStation - Exclamation mark [GIF]">
            <a:extLst>
              <a:ext uri="{FF2B5EF4-FFF2-40B4-BE49-F238E27FC236}">
                <a16:creationId xmlns:a16="http://schemas.microsoft.com/office/drawing/2014/main" id="{3E2C1808-B76A-E334-1223-FA6A84BF2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81" y="3220874"/>
            <a:ext cx="519339" cy="55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ArtStation - Exclamation mark [GIF]">
            <a:extLst>
              <a:ext uri="{FF2B5EF4-FFF2-40B4-BE49-F238E27FC236}">
                <a16:creationId xmlns:a16="http://schemas.microsoft.com/office/drawing/2014/main" id="{D9313ACE-50AE-7E22-06AC-5B161326D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661" y="2267116"/>
            <a:ext cx="519339" cy="55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ArtStation - Exclamation mark [GIF]">
            <a:extLst>
              <a:ext uri="{FF2B5EF4-FFF2-40B4-BE49-F238E27FC236}">
                <a16:creationId xmlns:a16="http://schemas.microsoft.com/office/drawing/2014/main" id="{88340717-6794-5EA5-D7E2-F8E80B190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40" y="2699440"/>
            <a:ext cx="519339" cy="55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ArtStation - Exclamation mark [GIF]">
            <a:extLst>
              <a:ext uri="{FF2B5EF4-FFF2-40B4-BE49-F238E27FC236}">
                <a16:creationId xmlns:a16="http://schemas.microsoft.com/office/drawing/2014/main" id="{DA118720-E05E-4679-2572-747F491A2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67" y="1857612"/>
            <a:ext cx="519339" cy="55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81;p32">
            <a:extLst>
              <a:ext uri="{FF2B5EF4-FFF2-40B4-BE49-F238E27FC236}">
                <a16:creationId xmlns:a16="http://schemas.microsoft.com/office/drawing/2014/main" id="{978388E4-3326-ABE5-9AA1-4A0D049C7DE2}"/>
              </a:ext>
            </a:extLst>
          </p:cNvPr>
          <p:cNvSpPr txBox="1"/>
          <p:nvPr/>
        </p:nvSpPr>
        <p:spPr>
          <a:xfrm>
            <a:off x="342217" y="296204"/>
            <a:ext cx="53286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Variables</a:t>
            </a:r>
            <a:endParaRPr sz="4000" b="1" i="0" u="none" strike="noStrike" cap="none" dirty="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" name="Google Shape;282;p32">
            <a:extLst>
              <a:ext uri="{FF2B5EF4-FFF2-40B4-BE49-F238E27FC236}">
                <a16:creationId xmlns:a16="http://schemas.microsoft.com/office/drawing/2014/main" id="{3420AE45-981A-609F-DFBE-5E83D6742BC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69" r="59"/>
          <a:stretch/>
        </p:blipFill>
        <p:spPr>
          <a:xfrm>
            <a:off x="12560969" y="6307537"/>
            <a:ext cx="1854596" cy="98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90;p32">
            <a:extLst>
              <a:ext uri="{FF2B5EF4-FFF2-40B4-BE49-F238E27FC236}">
                <a16:creationId xmlns:a16="http://schemas.microsoft.com/office/drawing/2014/main" id="{315E068C-7638-9544-0BD1-E3AF22483C4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900737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0;p32">
            <a:extLst>
              <a:ext uri="{FF2B5EF4-FFF2-40B4-BE49-F238E27FC236}">
                <a16:creationId xmlns:a16="http://schemas.microsoft.com/office/drawing/2014/main" id="{23881950-A2E9-8C3E-BD57-9E82A4CEE348}"/>
              </a:ext>
            </a:extLst>
          </p:cNvPr>
          <p:cNvSpPr txBox="1"/>
          <p:nvPr/>
        </p:nvSpPr>
        <p:spPr>
          <a:xfrm>
            <a:off x="298061" y="1802504"/>
            <a:ext cx="4906663" cy="53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Variables con baja correlación simple de Pearson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</a:pPr>
            <a:endParaRPr lang="es-MX" sz="2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</a:pPr>
            <a:r>
              <a:rPr lang="es-MX" sz="2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Sin embargo destacan: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</a:pPr>
            <a:endParaRPr lang="es-MX" sz="2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600"/>
              <a:buFont typeface="Arial" panose="020B0604020202020204" pitchFamily="34" charset="0"/>
              <a:buChar char="•"/>
            </a:pPr>
            <a:r>
              <a:rPr lang="es-MX" sz="2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Temperatura </a:t>
            </a:r>
            <a:r>
              <a:rPr lang="es-MX" sz="2600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▲</a:t>
            </a:r>
          </a:p>
          <a:p>
            <a:pPr marL="457200" indent="-457200">
              <a:buClr>
                <a:schemeClr val="bg1"/>
              </a:buClr>
              <a:buSzPts val="2600"/>
              <a:buFont typeface="Arial" panose="020B0604020202020204" pitchFamily="34" charset="0"/>
              <a:buChar char="•"/>
            </a:pPr>
            <a:r>
              <a:rPr lang="es-MX" sz="2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Hora del día </a:t>
            </a:r>
            <a:r>
              <a:rPr lang="es-MX" sz="2600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▲</a:t>
            </a:r>
            <a:endParaRPr lang="es-MX" sz="2600" b="0" i="0" u="none" strike="noStrike" cap="none" dirty="0">
              <a:solidFill>
                <a:srgbClr val="00B0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>
              <a:buClr>
                <a:schemeClr val="bg1"/>
              </a:buClr>
              <a:buSzPts val="2600"/>
              <a:buFont typeface="Arial" panose="020B0604020202020204" pitchFamily="34" charset="0"/>
              <a:buChar char="•"/>
            </a:pPr>
            <a:r>
              <a:rPr lang="es-MX" sz="2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Punto de rocío </a:t>
            </a:r>
            <a:r>
              <a:rPr lang="es-MX" sz="2600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▲</a:t>
            </a:r>
          </a:p>
          <a:p>
            <a:pPr marL="457200" indent="-457200">
              <a:buClr>
                <a:schemeClr val="bg1"/>
              </a:buClr>
              <a:buSzPts val="2600"/>
              <a:buFont typeface="Arial" panose="020B0604020202020204" pitchFamily="34" charset="0"/>
              <a:buChar char="•"/>
            </a:pPr>
            <a:r>
              <a:rPr lang="es-MX" sz="2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Radiación solar </a:t>
            </a:r>
            <a:r>
              <a:rPr lang="es-MX" sz="2600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▲</a:t>
            </a:r>
            <a:endParaRPr lang="es-MX" sz="2600" b="0" i="0" u="none" strike="noStrike" cap="none" dirty="0">
              <a:solidFill>
                <a:srgbClr val="00B0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600"/>
              <a:buFont typeface="Arial" panose="020B0604020202020204" pitchFamily="34" charset="0"/>
              <a:buChar char="•"/>
            </a:pPr>
            <a:r>
              <a:rPr lang="es-MX" sz="2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Humedad </a:t>
            </a:r>
            <a:r>
              <a:rPr lang="es-MX" sz="26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▼</a:t>
            </a:r>
            <a:endParaRPr lang="es-MX" sz="2600" b="0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Tx/>
              <a:buChar char="-"/>
            </a:pPr>
            <a:endParaRPr sz="26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79;p32">
            <a:extLst>
              <a:ext uri="{FF2B5EF4-FFF2-40B4-BE49-F238E27FC236}">
                <a16:creationId xmlns:a16="http://schemas.microsoft.com/office/drawing/2014/main" id="{A5B446F5-5BD0-C2FE-7BC3-48936C7754A6}"/>
              </a:ext>
            </a:extLst>
          </p:cNvPr>
          <p:cNvSpPr/>
          <p:nvPr/>
        </p:nvSpPr>
        <p:spPr>
          <a:xfrm>
            <a:off x="0" y="0"/>
            <a:ext cx="6012900" cy="7938300"/>
          </a:xfrm>
          <a:prstGeom prst="rect">
            <a:avLst/>
          </a:prstGeom>
          <a:solidFill>
            <a:srgbClr val="182227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lang="es-MX" sz="2300" b="0" i="0" u="none" strike="noStrike" cap="none">
              <a:solidFill>
                <a:srgbClr val="E3C87F"/>
              </a:solidFill>
              <a:highlight>
                <a:srgbClr val="FF5D6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A0A4A45-6130-1F0B-F332-87963A55A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089" y="2408352"/>
            <a:ext cx="8277311" cy="424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27B7163-BE1B-32BA-D4B0-32A557FC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090" y="2408352"/>
            <a:ext cx="8277310" cy="424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D5A42DB-699F-623A-0509-C88417DBC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088" y="2408352"/>
            <a:ext cx="8277312" cy="424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81;p32">
            <a:extLst>
              <a:ext uri="{FF2B5EF4-FFF2-40B4-BE49-F238E27FC236}">
                <a16:creationId xmlns:a16="http://schemas.microsoft.com/office/drawing/2014/main" id="{CB9667C0-9918-661C-6869-94F4168B88B8}"/>
              </a:ext>
            </a:extLst>
          </p:cNvPr>
          <p:cNvSpPr txBox="1"/>
          <p:nvPr/>
        </p:nvSpPr>
        <p:spPr>
          <a:xfrm>
            <a:off x="342217" y="296204"/>
            <a:ext cx="53286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Demanda por hora</a:t>
            </a:r>
            <a:endParaRPr sz="4000" b="1" i="0" u="none" strike="noStrike" cap="none" dirty="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280;p32">
            <a:extLst>
              <a:ext uri="{FF2B5EF4-FFF2-40B4-BE49-F238E27FC236}">
                <a16:creationId xmlns:a16="http://schemas.microsoft.com/office/drawing/2014/main" id="{03AE0313-8318-C3D1-5C4F-4AA804860910}"/>
              </a:ext>
            </a:extLst>
          </p:cNvPr>
          <p:cNvSpPr txBox="1"/>
          <p:nvPr/>
        </p:nvSpPr>
        <p:spPr>
          <a:xfrm>
            <a:off x="298061" y="1802504"/>
            <a:ext cx="4906663" cy="131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600"/>
              <a:buFont typeface="Arial" panose="020B0604020202020204" pitchFamily="34" charset="0"/>
              <a:buChar char="•"/>
            </a:pPr>
            <a:r>
              <a:rPr lang="es-MX" sz="2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Demanda por radiación solar </a:t>
            </a:r>
            <a:endParaRPr lang="es-MX" sz="2600" dirty="0">
              <a:solidFill>
                <a:srgbClr val="00B0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280;p32">
            <a:extLst>
              <a:ext uri="{FF2B5EF4-FFF2-40B4-BE49-F238E27FC236}">
                <a16:creationId xmlns:a16="http://schemas.microsoft.com/office/drawing/2014/main" id="{17C766DE-0A92-3227-7D0C-181835B3A937}"/>
              </a:ext>
            </a:extLst>
          </p:cNvPr>
          <p:cNvSpPr txBox="1"/>
          <p:nvPr/>
        </p:nvSpPr>
        <p:spPr>
          <a:xfrm>
            <a:off x="298061" y="2847533"/>
            <a:ext cx="4906663" cy="92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600"/>
              <a:buFont typeface="Arial" panose="020B0604020202020204" pitchFamily="34" charset="0"/>
              <a:buChar char="•"/>
            </a:pPr>
            <a:r>
              <a:rPr lang="es-MX" sz="2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Demanda por visibilidad</a:t>
            </a:r>
            <a:endParaRPr lang="es-MX" sz="2600" dirty="0">
              <a:solidFill>
                <a:srgbClr val="00B0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80;p32">
            <a:extLst>
              <a:ext uri="{FF2B5EF4-FFF2-40B4-BE49-F238E27FC236}">
                <a16:creationId xmlns:a16="http://schemas.microsoft.com/office/drawing/2014/main" id="{BCB20537-A15B-EDED-C196-DE77548B5A0D}"/>
              </a:ext>
            </a:extLst>
          </p:cNvPr>
          <p:cNvSpPr txBox="1"/>
          <p:nvPr/>
        </p:nvSpPr>
        <p:spPr>
          <a:xfrm>
            <a:off x="298061" y="3605073"/>
            <a:ext cx="4906663" cy="92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600"/>
              <a:buFont typeface="Arial" panose="020B0604020202020204" pitchFamily="34" charset="0"/>
              <a:buChar char="•"/>
            </a:pPr>
            <a:r>
              <a:rPr lang="es-MX" sz="2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Demanda por estación del año</a:t>
            </a:r>
            <a:endParaRPr lang="es-MX" sz="2600" dirty="0">
              <a:solidFill>
                <a:srgbClr val="00B0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7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15" dur="500"/>
                                            <p:tgtEl>
                                              <p:spTgt spid="71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7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2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7" dur="500"/>
                                            <p:tgtEl>
                                              <p:spTgt spid="71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7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fill="hold" grpId="0" nodeType="withEffect" p14:presetBounceEnd="2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/>
          <p:bldP spid="2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7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15" dur="500"/>
                                            <p:tgtEl>
                                              <p:spTgt spid="71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7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7" dur="500"/>
                                            <p:tgtEl>
                                              <p:spTgt spid="71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7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/>
          <p:bldP spid="20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2;p24">
            <a:extLst>
              <a:ext uri="{FF2B5EF4-FFF2-40B4-BE49-F238E27FC236}">
                <a16:creationId xmlns:a16="http://schemas.microsoft.com/office/drawing/2014/main" id="{50D50806-CAEC-7037-CA6E-F859AD67DF89}"/>
              </a:ext>
            </a:extLst>
          </p:cNvPr>
          <p:cNvSpPr/>
          <p:nvPr/>
        </p:nvSpPr>
        <p:spPr>
          <a:xfrm>
            <a:off x="0" y="0"/>
            <a:ext cx="10106532" cy="18669000"/>
          </a:xfrm>
          <a:prstGeom prst="rect">
            <a:avLst/>
          </a:prstGeom>
          <a:solidFill>
            <a:srgbClr val="FF6A39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10106532" y="0"/>
            <a:ext cx="18057724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MX" sz="68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Modelos de regresión</a:t>
            </a:r>
            <a:endParaRPr sz="6800" b="1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607160" y="4411099"/>
            <a:ext cx="182144" cy="255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7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6" name="Google Shape;226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01977" y="2886617"/>
            <a:ext cx="3017469" cy="302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7"/>
          <p:cNvCxnSpPr/>
          <p:nvPr/>
        </p:nvCxnSpPr>
        <p:spPr>
          <a:xfrm>
            <a:off x="14475844" y="-11"/>
            <a:ext cx="0" cy="254916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Picture 2" descr="Bike Bicycle Sticker - Bike Bicycle Ride Stickers">
            <a:extLst>
              <a:ext uri="{FF2B5EF4-FFF2-40B4-BE49-F238E27FC236}">
                <a16:creationId xmlns:a16="http://schemas.microsoft.com/office/drawing/2014/main" id="{4D47B3EB-E154-E59C-DC4A-F3485F6D3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35094" y="1919436"/>
            <a:ext cx="46672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magedu-bicycle-bell">
            <a:hlinkClick r:id="" action="ppaction://media"/>
            <a:extLst>
              <a:ext uri="{FF2B5EF4-FFF2-40B4-BE49-F238E27FC236}">
                <a16:creationId xmlns:a16="http://schemas.microsoft.com/office/drawing/2014/main" id="{AF9E2435-FB97-51B4-517E-E2A3BF863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679825" y="98837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68000" decel="3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8505E-6 -3.36673E-6 L 1.32679 -3.36673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3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900000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9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222" grpId="0" animBg="1"/>
      <p:bldP spid="2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Modelos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3665212" y="3545621"/>
            <a:ext cx="10481677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Los modelos utilizados son los siguientes: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s-MX" sz="2600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s-MX" sz="2600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MODELOS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01631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413</Words>
  <Application>Microsoft Office PowerPoint</Application>
  <PresentationFormat>Personalizado</PresentationFormat>
  <Paragraphs>76</Paragraphs>
  <Slides>20</Slides>
  <Notes>20</Notes>
  <HiddenSlides>0</HiddenSlides>
  <MMClips>5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Montserrat Medium</vt:lpstr>
      <vt:lpstr>Calibri</vt:lpstr>
      <vt:lpstr>Montserrat</vt:lpstr>
      <vt:lpstr>Montserrat SemiBold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Vidal Durazo</cp:lastModifiedBy>
  <cp:revision>4</cp:revision>
  <dcterms:modified xsi:type="dcterms:W3CDTF">2022-08-04T22:12:49Z</dcterms:modified>
</cp:coreProperties>
</file>